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27"/>
  </p:notesMasterIdLst>
  <p:handoutMasterIdLst>
    <p:handoutMasterId r:id="rId28"/>
  </p:handoutMasterIdLst>
  <p:sldIdLst>
    <p:sldId id="1958" r:id="rId2"/>
    <p:sldId id="2021" r:id="rId3"/>
    <p:sldId id="1979" r:id="rId4"/>
    <p:sldId id="1980" r:id="rId5"/>
    <p:sldId id="1981" r:id="rId6"/>
    <p:sldId id="1983" r:id="rId7"/>
    <p:sldId id="1960" r:id="rId8"/>
    <p:sldId id="1984" r:id="rId9"/>
    <p:sldId id="1961" r:id="rId10"/>
    <p:sldId id="1986" r:id="rId11"/>
    <p:sldId id="1985" r:id="rId12"/>
    <p:sldId id="1987" r:id="rId13"/>
    <p:sldId id="1962" r:id="rId14"/>
    <p:sldId id="2023" r:id="rId15"/>
    <p:sldId id="2025" r:id="rId16"/>
    <p:sldId id="2024" r:id="rId17"/>
    <p:sldId id="1989" r:id="rId18"/>
    <p:sldId id="1993" r:id="rId19"/>
    <p:sldId id="1994" r:id="rId20"/>
    <p:sldId id="1991" r:id="rId21"/>
    <p:sldId id="1995" r:id="rId22"/>
    <p:sldId id="1997" r:id="rId23"/>
    <p:sldId id="1998" r:id="rId24"/>
    <p:sldId id="1990" r:id="rId25"/>
    <p:sldId id="199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B4BA33-1883-3269-88FF-14E894116A1C}" name="Prashant Kodali" initials="PK" userId="S::prashant.kodali@research.iiit.ac.in::72e2223e-dfdc-4ab4-a2c1-fa0a15abdc7a" providerId="AD"/>
  <p188:author id="{169CBB55-591A-3365-EF9E-92969919AFD0}" name="Ponnurangam Kumaraguru" initials="PK" userId="S::pk.guru@iiit.ac.in::c2bc2610-0c6e-4dfc-8497-311072426e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9E1FF"/>
    <a:srgbClr val="50D9FC"/>
    <a:srgbClr val="33A4FF"/>
    <a:srgbClr val="45A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EB5CF-783A-C04F-A278-8E8EF9E20820}" v="2" dt="2023-01-24T00:20:06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8911C-9E6F-9349-AA8C-828BB3D9709E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2E826-76D0-E041-AF94-90439CD231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19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5T08:35:31.1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29289 18043 16383 0 0,'5'0'0'0'0,"4"4"0"0"0,7 2 0 0 0,8-1 0 0 0,12 0 0 0 0,14-2 0 0 0,15-2 0 0 0,8 1 0 0 0,6-2 0 0 0,1 0 0 0 0,5 0 0 0 0,-5 0 0 0 0,-2-1 0 0 0,-7 1 0 0 0,-6 0 0 0 0,-10 0 0 0 0,-11 0 0 0 0,-8 0 0 0 0,-6 0 0 0 0,-4 0 0 0 0,-2 0 0 0 0,3 0 0 0 0,10 0 0 0 0,7 0 0 0 0,13 0 0 0 0,14 0 0 0 0,12 0 0 0 0,8 0 0 0 0,6 0 0 0 0,3 0 0 0 0,-2 0 0 0 0,-5 4 0 0 0,-11 2 0 0 0,-10-1 0 0 0,-9-1 0 0 0,-11-1 0 0 0,-10-1 0 0 0,-4-1 0 0 0,1 4 0 0 0,1 1 0 0 0,7-1 0 0 0,4-1 0 0 0,2-1 0 0 0,4-1 0 0 0,6-2 0 0 0,0 1 0 0 0,2 3 0 0 0,-1 1 0 0 0,-3 0 0 0 0,-4 0 0 0 0,-3-3 0 0 0,-2 0 0 0 0,3-1 0 0 0,0 0 0 0 0,-5-1 0 0 0,-6-1 0 0 0,-7 1 0 0 0,-5 4 0 0 0,-4 2 0 0 0,-3-1 0 0 0,3-1 0 0 0,2-1 0 0 0,7-1 0 0 0,7-1 0 0 0,8-1 0 0 0,8 1 0 0 0,11-2 0 0 0,5 1 0 0 0,4 0 0 0 0,-4 0 0 0 0,-3 0 0 0 0,0-1 0 0 0,0 1 0 0 0,-4 0 0 0 0,-10 0 0 0 0,-2 0 0 0 0,-6 0 0 0 0,-4 5 0 0 0,-5 0 0 0 0,-6 1 0 0 0,0-2 0 0 0,-3-1 0 0 0,-1-1 0 0 0,1-1 0 0 0,3-1 0 0 0,5 0 0 0 0,4 0 0 0 0,6 0 0 0 0,4 0 0 0 0,0 0 0 0 0,4-1 0 0 0,5 1 0 0 0,-1 0 0 0 0,3 0 0 0 0,1-4 0 0 0,-1-2 0 0 0,1 1 0 0 0,1 1 0 0 0,-2 1 0 0 0,1 1 0 0 0,1-3 0 0 0,-3-1 0 0 0,-3 0 0 0 0,-4 2 0 0 0,-4 1 0 0 0,-6 1 0 0 0,-7 2 0 0 0,-7-5 0 0 0,0 0 0 0 0,-2-1 0 0 0,-2 2 0 0 0,2 2 0 0 0,4-4 0 0 0,5-1 0 0 0,-1 1 0 0 0,-2 2 0 0 0,-5-3 0 0 0,-2 0 0 0 0,-3 0 0 0 0,-2 3 0 0 0,-1 1 0 0 0,-1 1 0 0 0,-4-3 0 0 0,-1 0 0 0 0,0-1 0 0 0,1 2 0 0 0,2-3 0 0 0,1 0 0 0 0,0 1 0 0 0,2 1 0 0 0,0 2 0 0 0,0 2 0 0 0,0 0 0 0 0,0 1 0 0 0,0 0 0 0 0,0 0 0 0 0,0 0 0 0 0,0 1 0 0 0,0-1 0 0 0,0 0 0 0 0,0 0 0 0 0,0 0 0 0 0,0 0 0 0 0,0 0 0 0 0,0 0 0 0 0,0 0 0 0 0,-1 0 0 0 0,1 0 0 0 0,0 0 0 0 0,0 0 0 0 0,0 0 0 0 0,0 0 0 0 0,0 4 0 0 0,0 2 0 0 0,0-1 0 0 0,0 0 0 0 0,0-2 0 0 0,-1-1 0 0 0,1-1 0 0 0,0-1 0 0 0,0 0 0 0 0,0 0 0 0 0,0 0 0 0 0,0 4 0 0 0,0 1 0 0 0,0 0 0 0 0,-5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5T11:58:30.58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3704 11562 16383 0 0,'9'0'0'0'0,"12"0"0"0"0,15 0 0 0 0,20 0 0 0 0,22 0 0 0 0,16 0 0 0 0,5 0 0 0 0,4 0 0 0 0,2 0 0 0 0,-4 5 0 0 0,-10 1 0 0 0,-11-1 0 0 0,-15 0 0 0 0,-15-2 0 0 0,-10-1 0 0 0,-9-1 0 0 0,-4 0 0 0 0,2-1 0 0 0,9-1 0 0 0,3 1 0 0 0,3 0 0 0 0,7 0 0 0 0,5 0 0 0 0,5-1 0 0 0,2 1 0 0 0,-2 0 0 0 0,-1 0 0 0 0,-3 0 0 0 0,-7 0 0 0 0,-2 0 0 0 0,-1 0 0 0 0,-3 0 0 0 0,-2 0 0 0 0,-2 0 0 0 0,-4 0 0 0 0,-4 0 0 0 0,-2 0 0 0 0,-3 5 0 0 0,-1 1 0 0 0,0-1 0 0 0,-1 0 0 0 0,1-2 0 0 0,-1-1 0 0 0,1-1 0 0 0,0 0 0 0 0,0-1 0 0 0,0 0 0 0 0,0-1 0 0 0,0 1 0 0 0,0 0 0 0 0,1 0 0 0 0,-1 0 0 0 0,0 0 0 0 0,0 0 0 0 0,0 0 0 0 0,0 0 0 0 0,0 0 0 0 0,1 0 0 0 0,-1 0 0 0 0,-5 4 0 0 0,0 2 0 0 0,-1 0 0 0 0,2-2 0 0 0,-4-1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2-15T11:58:30.58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3625 11483 16383 0 0,'4'0'0'0'0,"7"0"0"0"0,5 0 0 0 0,4 0 0 0 0,8 0 0 0 0,4-5 0 0 0,5-1 0 0 0,27 1 0 0 0,34 0 0 0 0,28 6 0 0 0,9 3 0 0 0,0 1 0 0 0,-10 3 0 0 0,-9 1 0 0 0,-14 4 0 0 0,-21-1 0 0 0,-19-3 0 0 0,-16-2 0 0 0,-7-3 0 0 0,-6-2 0 0 0,-3-1 0 0 0,1-1 0 0 0,5 4 0 0 0,4 2 0 0 0,6-1 0 0 0,2-1 0 0 0,-1 3 0 0 0,0 1 0 0 0,0-1 0 0 0,2-2 0 0 0,1-2 0 0 0,5-1 0 0 0,-2-1 0 0 0,4-1 0 0 0,0 0 0 0 0,4-1 0 0 0,1 1 0 0 0,-2 0 0 0 0,-6-1 0 0 0,-8 1 0 0 0,-7 0 0 0 0,-7-4 0 0 0,-3-2 0 0 0,-7-4 0 0 0,-3-1 0 0 0,0-2 0 0 0,1 1 0 0 0,2 2 0 0 0,1-2 0 0 0,2 2 0 0 0,0 2 0 0 0,1 3 0 0 0,0 2 0 0 0,1 1 0 0 0,-1 1 0 0 0,1 2 0 0 0,-1-1 0 0 0,0 0 0 0 0,0 1 0 0 0,0-1 0 0 0,1 1 0 0 0,-1-1 0 0 0,0 0 0 0 0,-4 0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50D8A-AAB3-964D-99E5-BA26F602F79D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F82A-B685-0D4C-882B-03318B860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212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F82A-B685-0D4C-882B-03318B8609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3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F82A-B685-0D4C-882B-03318B8609D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7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two alternatives are handling the artefacts differently.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Option 1 : removes the hashtag, or segments them, but also adds the &lt;hashtag&gt; &amp; &lt;/hashtag&gt; tags to mark bounds. Removes emoji</a:t>
            </a:r>
          </a:p>
          <a:p>
            <a:r>
              <a:rPr lang="en-US" dirty="0">
                <a:cs typeface="Calibri"/>
              </a:rPr>
              <a:t>Option 2 : Just segments the hashtag.. Removes emoji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In option1 , you have cleaned it , but also preserved some more </a:t>
            </a:r>
            <a:r>
              <a:rPr lang="en-US" dirty="0" err="1">
                <a:cs typeface="Calibri"/>
              </a:rPr>
              <a:t>infomration</a:t>
            </a:r>
            <a:r>
              <a:rPr lang="en-US" dirty="0">
                <a:cs typeface="Calibri"/>
              </a:rPr>
              <a:t> about those tokens by adding tags – which might be useful . </a:t>
            </a:r>
          </a:p>
          <a:p>
            <a:r>
              <a:rPr lang="en-US" dirty="0">
                <a:cs typeface="Calibri"/>
              </a:rPr>
              <a:t>In option2, you have just cleaned them. 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 dirty="0">
                <a:cs typeface="Calibri"/>
              </a:rPr>
              <a:t>Which one to do – entirely application dependent. For some just cleaning is sufficient.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F82A-B685-0D4C-882B-03318B8609D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2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Tool 1 : is a tokenizer that is generally used for any text. #johndoe -&gt; # john doe. Emoji is broken down.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Tool 2 : is a social media tokenizer , handle hashtags, emojis </a:t>
            </a:r>
            <a:r>
              <a:rPr lang="en-US" dirty="0" err="1">
                <a:cs typeface="Calibri"/>
              </a:rPr>
              <a:t>tokenisation</a:t>
            </a:r>
            <a:r>
              <a:rPr lang="en-US" dirty="0">
                <a:cs typeface="Calibri"/>
              </a:rPr>
              <a:t> differently.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70F82A-B685-0D4C-882B-03318B8609D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6265-4DB0-FA45-B75F-30059C73C432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5370-C227-9241-A71F-E38B51D91119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65DE-9B72-A247-B383-561F06D5B024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1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63671"/>
            <a:ext cx="9753600" cy="187500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356352"/>
            <a:ext cx="2743200" cy="365125"/>
          </a:xfrm>
        </p:spPr>
        <p:txBody>
          <a:bodyPr/>
          <a:lstStyle/>
          <a:p>
            <a:fld id="{25AA6265-4DB0-FA45-B75F-30059C73C432}" type="datetime1">
              <a:rPr lang="en-US" smtClean="0"/>
              <a:pPr/>
              <a:t>2/4/2023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3089628"/>
            <a:ext cx="10363200" cy="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47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172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ctrTitle"/>
          </p:nvPr>
        </p:nvSpPr>
        <p:spPr>
          <a:xfrm>
            <a:off x="2420700" y="2170557"/>
            <a:ext cx="73508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 i="0" u="none" strike="noStrike" cap="none">
                <a:solidFill>
                  <a:srgbClr val="24807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4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2420500" y="3246500"/>
            <a:ext cx="7350800" cy="5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1800"/>
              <a:buFont typeface="Karla"/>
              <a:buNone/>
              <a:defRPr sz="2400" b="1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61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9A07-4898-904E-A275-A7DAA3332C00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0EB9D-0D87-7A40-A394-2BF36BFFD56A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E72C-71F0-A843-8D47-9D11E90B96D8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9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19BF-021B-0E49-B2A6-5E63BEB02D20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92AC4-F57F-654F-AF33-6EC318AB8F27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1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A1C3D-5D5D-EE4C-BA66-69F6463C2A0D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6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494B5-94B3-BE44-9F82-444CBFA6DCA8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E720-703F-AA48-B5FD-CAEB26C9CF96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AADC-95E9-F045-8DD1-7573E4EA7ABF}" type="datetime1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8368" y="6520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9224-340E-4140-A4D7-BC85D1049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49" r:id="rId12"/>
    <p:sldLayoutId id="2147483679" r:id="rId13"/>
    <p:sldLayoutId id="214748368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oreilly.com/library/view/practical-natural-language/9781492054047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wl.excelsior.edu/educator-resources/owl-across-disciplines/owl-across-the-disciplines-grammar-and-usag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mo.com/data-never-sleep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acobandreas/status/102324656008206336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83432" y="116632"/>
            <a:ext cx="10657184" cy="1677675"/>
          </a:xfrm>
        </p:spPr>
        <p:txBody>
          <a:bodyPr>
            <a:normAutofit/>
          </a:bodyPr>
          <a:lstStyle/>
          <a:p>
            <a:r>
              <a:rPr lang="en-IN" sz="4400">
                <a:solidFill>
                  <a:schemeClr val="bg1"/>
                </a:solidFill>
              </a:rPr>
              <a:t>Privacy &amp; Security in Online Social Media</a:t>
            </a:r>
            <a:endParaRPr lang="en-US" sz="4400">
              <a:solidFill>
                <a:schemeClr val="bg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D7146FD-2D5F-7E47-AA90-5D2731D58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4" y="5169865"/>
            <a:ext cx="509425" cy="5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E354555-2193-654D-81FD-CEBF8DCD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6093296"/>
            <a:ext cx="509425" cy="5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9E8A96CA-D159-F74D-AB98-F437BC03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66" y="5199720"/>
            <a:ext cx="533535" cy="5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42C75D-6967-FE43-BA69-89E4C6B4B6F7}"/>
              </a:ext>
            </a:extLst>
          </p:cNvPr>
          <p:cNvSpPr txBox="1"/>
          <p:nvPr/>
        </p:nvSpPr>
        <p:spPr>
          <a:xfrm>
            <a:off x="8112224" y="5281822"/>
            <a:ext cx="388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</a:t>
            </a:r>
            <a:r>
              <a:rPr lang="en-US" err="1">
                <a:solidFill>
                  <a:schemeClr val="bg1"/>
                </a:solidFill>
              </a:rPr>
              <a:t>www.linkedin.com</a:t>
            </a:r>
            <a:r>
              <a:rPr lang="en-US">
                <a:solidFill>
                  <a:schemeClr val="bg1"/>
                </a:solidFill>
              </a:rPr>
              <a:t>/in/</a:t>
            </a:r>
            <a:r>
              <a:rPr lang="en-US" err="1">
                <a:solidFill>
                  <a:schemeClr val="bg1"/>
                </a:solidFill>
              </a:rPr>
              <a:t>ponguru</a:t>
            </a:r>
            <a:r>
              <a:rPr lang="en-US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BFD7C-1D83-9A42-8206-8E4E834F6BE3}"/>
              </a:ext>
            </a:extLst>
          </p:cNvPr>
          <p:cNvSpPr txBox="1"/>
          <p:nvPr/>
        </p:nvSpPr>
        <p:spPr>
          <a:xfrm>
            <a:off x="2602782" y="2415659"/>
            <a:ext cx="6986436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sz="2000" dirty="0">
                <a:solidFill>
                  <a:schemeClr val="bg1"/>
                </a:solidFill>
                <a:latin typeface="Segoe UI"/>
                <a:cs typeface="Segoe UI"/>
              </a:rPr>
              <a:t>Week 3: Part 1</a:t>
            </a:r>
            <a:br>
              <a:rPr lang="en-IN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IN" sz="2000" dirty="0">
                <a:solidFill>
                  <a:schemeClr val="bg1"/>
                </a:solidFill>
                <a:latin typeface="Segoe UI"/>
                <a:cs typeface="Segoe UI"/>
              </a:rPr>
              <a:t>BS in Data Science and Applications</a:t>
            </a:r>
          </a:p>
          <a:p>
            <a:pPr algn="ctr"/>
            <a:endParaRPr lang="en-IN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IN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IN" sz="2000" dirty="0" err="1">
                <a:solidFill>
                  <a:schemeClr val="bg1"/>
                </a:solidFill>
                <a:latin typeface="Segoe UI"/>
                <a:cs typeface="Segoe UI"/>
              </a:rPr>
              <a:t>Ponnurangam</a:t>
            </a:r>
            <a:r>
              <a:rPr lang="en-IN" sz="2000" dirty="0">
                <a:solidFill>
                  <a:schemeClr val="bg1"/>
                </a:solidFill>
                <a:latin typeface="Segoe UI"/>
                <a:cs typeface="Segoe UI"/>
              </a:rPr>
              <a:t> Kumaraguru (“PK”)</a:t>
            </a:r>
          </a:p>
          <a:p>
            <a:pPr algn="ctr"/>
            <a:r>
              <a:rPr lang="en-IN" sz="2000" dirty="0">
                <a:solidFill>
                  <a:schemeClr val="bg1"/>
                </a:solidFill>
                <a:latin typeface="Segoe UI"/>
                <a:cs typeface="Segoe UI"/>
              </a:rPr>
              <a:t>#ProfGiri CS IIIT Hyderabad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001B52-9724-614C-9A34-4880D425C582}"/>
              </a:ext>
            </a:extLst>
          </p:cNvPr>
          <p:cNvSpPr txBox="1"/>
          <p:nvPr/>
        </p:nvSpPr>
        <p:spPr>
          <a:xfrm>
            <a:off x="824409" y="5247243"/>
            <a:ext cx="3975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https://</a:t>
            </a:r>
            <a:r>
              <a:rPr lang="en-US" err="1">
                <a:solidFill>
                  <a:schemeClr val="bg1"/>
                </a:solidFill>
              </a:rPr>
              <a:t>www.instagram.com</a:t>
            </a:r>
            <a:r>
              <a:rPr lang="en-US">
                <a:solidFill>
                  <a:schemeClr val="bg1"/>
                </a:solidFill>
              </a:rPr>
              <a:t>/</a:t>
            </a:r>
            <a:r>
              <a:rPr lang="en-US" err="1">
                <a:solidFill>
                  <a:schemeClr val="bg1"/>
                </a:solidFill>
              </a:rPr>
              <a:t>pk.profgiri</a:t>
            </a:r>
            <a:r>
              <a:rPr lang="en-US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93D45BB-C219-5B4F-8D6D-2125F82B6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7168" y="5891252"/>
            <a:ext cx="4216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7154-59B0-FAD0-99EB-2E5CD4D4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Quirks of social media text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041D-4187-FA62-0343-1C183A54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Multilingual &amp; Code mixing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   Multilingual Speakers can and will mix languages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236F-D8A8-AB6E-476B-3124F499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ED2DE9-2982-17C0-3A77-C4F2CC96FE75}"/>
              </a:ext>
            </a:extLst>
          </p:cNvPr>
          <p:cNvGrpSpPr/>
          <p:nvPr/>
        </p:nvGrpSpPr>
        <p:grpSpPr>
          <a:xfrm>
            <a:off x="1288813" y="3633340"/>
            <a:ext cx="6319898" cy="1855362"/>
            <a:chOff x="940739" y="2598525"/>
            <a:chExt cx="6319898" cy="1855362"/>
          </a:xfrm>
        </p:grpSpPr>
        <p:pic>
          <p:nvPicPr>
            <p:cNvPr id="5" name="Picture 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C63EDAA-FB5C-532B-3181-EDBDD9277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623" y="2598525"/>
              <a:ext cx="6318014" cy="157628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142943E-DFC1-AA9D-7DD6-E1EE0F9BED28}"/>
                </a:ext>
              </a:extLst>
            </p:cNvPr>
            <p:cNvSpPr txBox="1"/>
            <p:nvPr/>
          </p:nvSpPr>
          <p:spPr>
            <a:xfrm>
              <a:off x="940739" y="4176888"/>
              <a:ext cx="5889037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ea typeface="+mn-lt"/>
                  <a:cs typeface="+mn-lt"/>
                </a:rPr>
                <a:t>https://twitter.com/DesiStupides/status/1326360135233462272</a:t>
              </a:r>
              <a:endParaRPr lang="en-US" sz="1200">
                <a:cs typeface="Calibri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E4A771-7F88-7028-A836-AD86322B67C6}"/>
                    </a:ext>
                  </a:extLst>
                </p14:cNvPr>
                <p14:cNvContentPartPr/>
                <p14:nvPr/>
              </p14:nvContentPartPr>
              <p14:xfrm>
                <a:off x="1034815" y="3659481"/>
                <a:ext cx="968772" cy="27367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E4A771-7F88-7028-A836-AD86322B67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0834" y="3552856"/>
                  <a:ext cx="1076373" cy="240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335FECB-BD2D-0A4C-BFE3-CAC7001CE2E7}"/>
                    </a:ext>
                  </a:extLst>
                </p14:cNvPr>
                <p14:cNvContentPartPr/>
                <p14:nvPr/>
              </p14:nvContentPartPr>
              <p14:xfrm>
                <a:off x="1006592" y="3623868"/>
                <a:ext cx="1043186" cy="4557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335FECB-BD2D-0A4C-BFE3-CAC7001CE2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2975" y="3517059"/>
                  <a:ext cx="1150779" cy="25883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153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7154-59B0-FAD0-99EB-2E5CD4D4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Quirks of social media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041D-4187-FA62-0343-1C183A54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Multimodal – Text makes sense when coupled with associated media.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236F-D8A8-AB6E-476B-3124F499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B1A9CD7-E738-7D06-3AFD-28164218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881" y="2387043"/>
            <a:ext cx="3806237" cy="3739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5424B-2799-8FE6-1784-1C279407582B}"/>
              </a:ext>
            </a:extLst>
          </p:cNvPr>
          <p:cNvSpPr txBox="1"/>
          <p:nvPr/>
        </p:nvSpPr>
        <p:spPr>
          <a:xfrm>
            <a:off x="3226741" y="6180666"/>
            <a:ext cx="4430888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ea typeface="+mn-lt"/>
                <a:cs typeface="+mn-lt"/>
              </a:rPr>
              <a:t>https://twitter.com/introvertsmemes/status/1597203946774597636</a:t>
            </a:r>
            <a:endParaRPr lang="en-US" sz="105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24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7154-59B0-FAD0-99EB-2E5CD4D4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Quirks of social media text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041D-4187-FA62-0343-1C183A54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Domain &amp; Style Difference</a:t>
            </a:r>
            <a:endParaRPr lang="en-US" dirty="0"/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r>
              <a:rPr lang="en-US" dirty="0">
                <a:cs typeface="Calibri"/>
              </a:rPr>
              <a:t>Very different to, say, Wikipedia/News Text</a:t>
            </a:r>
            <a:endParaRPr lang="en-US" dirty="0"/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r>
              <a:rPr lang="en-US" dirty="0">
                <a:cs typeface="Calibri"/>
              </a:rPr>
              <a:t>Platform / User enforced Constraints : 280 Character Limit</a:t>
            </a: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r>
              <a:rPr lang="en-US" dirty="0">
                <a:cs typeface="Calibri"/>
              </a:rPr>
              <a:t>All the information is not present in surface form – humor , sarcasm, anecdotes. </a:t>
            </a:r>
            <a:endParaRPr lang="en-US" dirty="0"/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236F-D8A8-AB6E-476B-3124F499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EB983510-2B5D-CA42-D995-13297F30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23" y="4789090"/>
            <a:ext cx="6571129" cy="1860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8CE1E-3762-AC99-DEA1-DE1E7339842E}"/>
              </a:ext>
            </a:extLst>
          </p:cNvPr>
          <p:cNvSpPr txBox="1"/>
          <p:nvPr/>
        </p:nvSpPr>
        <p:spPr>
          <a:xfrm>
            <a:off x="9170894" y="5038164"/>
            <a:ext cx="21336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Spectrum of formalism in text data depending on data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A7C89-A69F-40D9-34AD-6481B3FA9725}"/>
              </a:ext>
            </a:extLst>
          </p:cNvPr>
          <p:cNvSpPr txBox="1"/>
          <p:nvPr/>
        </p:nvSpPr>
        <p:spPr>
          <a:xfrm>
            <a:off x="3074893" y="6598022"/>
            <a:ext cx="5396752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dirty="0">
                <a:cs typeface="Calibri"/>
              </a:rPr>
              <a:t>Reference : </a:t>
            </a:r>
            <a:r>
              <a:rPr lang="en-US" sz="800" b="1" dirty="0">
                <a:hlinkClick r:id="rId3"/>
              </a:rPr>
              <a:t>Practical Natural Language Processing by Sowmya Vajjala, Bodhisattwa Majumder, Anuj Gupta, Harshit Surana</a:t>
            </a:r>
            <a:endParaRPr lang="en-US" sz="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92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All the quirks that we discussed in previous slides have an impact on how we process social media text and gain insights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13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11EAA8-2E66-A922-EBAC-D91C6EF94357}"/>
              </a:ext>
            </a:extLst>
          </p:cNvPr>
          <p:cNvSpPr/>
          <p:nvPr/>
        </p:nvSpPr>
        <p:spPr>
          <a:xfrm>
            <a:off x="5276485" y="3924792"/>
            <a:ext cx="2220640" cy="1420677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Popular NLP Approaches/Models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25CDA-3DB5-4670-B5DD-ABF8E902E5A4}"/>
              </a:ext>
            </a:extLst>
          </p:cNvPr>
          <p:cNvSpPr txBox="1"/>
          <p:nvPr/>
        </p:nvSpPr>
        <p:spPr>
          <a:xfrm>
            <a:off x="2497154" y="4316360"/>
            <a:ext cx="19760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Text from Online Social Networks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BC2ED25-3E0F-0EDD-2255-476084CD7126}"/>
              </a:ext>
            </a:extLst>
          </p:cNvPr>
          <p:cNvCxnSpPr/>
          <p:nvPr/>
        </p:nvCxnSpPr>
        <p:spPr>
          <a:xfrm flipV="1">
            <a:off x="4382609" y="4638757"/>
            <a:ext cx="664823" cy="32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0570892F-8A4D-DCCB-E913-4141D5954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94876" y="4049081"/>
            <a:ext cx="1207105" cy="118291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58B89B-523C-F931-1920-D94484C662FA}"/>
              </a:ext>
            </a:extLst>
          </p:cNvPr>
          <p:cNvCxnSpPr>
            <a:cxnSpLocks/>
          </p:cNvCxnSpPr>
          <p:nvPr/>
        </p:nvCxnSpPr>
        <p:spPr>
          <a:xfrm flipV="1">
            <a:off x="7636227" y="4638755"/>
            <a:ext cx="664823" cy="32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FB341C9-4317-8ABA-B778-3E8FBD334C87}"/>
              </a:ext>
            </a:extLst>
          </p:cNvPr>
          <p:cNvSpPr txBox="1"/>
          <p:nvPr/>
        </p:nvSpPr>
        <p:spPr>
          <a:xfrm>
            <a:off x="8292117" y="5172434"/>
            <a:ext cx="19760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2AE018FE-6C73-B242-A274-7673A8B8F88D}"/>
              </a:ext>
            </a:extLst>
          </p:cNvPr>
          <p:cNvSpPr/>
          <p:nvPr/>
        </p:nvSpPr>
        <p:spPr>
          <a:xfrm>
            <a:off x="9201728" y="2759363"/>
            <a:ext cx="1801089" cy="124690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Do I treat OSN text differently?</a:t>
            </a:r>
            <a:endParaRPr lang="en-US" sz="16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72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20350" cy="21333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cs typeface="Calibri"/>
              </a:rPr>
              <a:t>Most</a:t>
            </a:r>
            <a:r>
              <a:rPr lang="en-US" sz="1800" dirty="0">
                <a:ea typeface="+mn-lt"/>
                <a:cs typeface="+mn-lt"/>
              </a:rPr>
              <a:t> NLP toolkits are usually trained on large crawled Corpora. Because they are available on a large scale. </a:t>
            </a: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But can these tools be used for social media text? 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For ex : A Named Entity Detector trained on News/Wikipedia text, will it work on tweets?</a:t>
            </a:r>
          </a:p>
          <a:p>
            <a:pPr marL="0" indent="0">
              <a:buNone/>
            </a:pPr>
            <a:r>
              <a:rPr lang="en-US" sz="1800" dirty="0">
                <a:ea typeface="+mn-lt"/>
                <a:cs typeface="+mn-lt"/>
              </a:rPr>
              <a:t>A lot of information can be extracted from artefacts. But they also cause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14</a:t>
            </a:fld>
            <a:endParaRPr lang="en-US" dirty="0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A9C81673-6AE1-532C-7CD7-6928E5DCC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42" y="4159499"/>
            <a:ext cx="6417128" cy="1981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E89EB2-9ECE-1B4B-7CC8-9BFC50642C90}"/>
              </a:ext>
            </a:extLst>
          </p:cNvPr>
          <p:cNvSpPr txBox="1"/>
          <p:nvPr/>
        </p:nvSpPr>
        <p:spPr>
          <a:xfrm>
            <a:off x="2653393" y="6136820"/>
            <a:ext cx="830035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ea typeface="+mn-lt"/>
                <a:cs typeface="+mn-lt"/>
              </a:rPr>
              <a:t>Ref: https://twitter.com/MoHFW_INDIA/status/1611333738289397763</a:t>
            </a:r>
            <a:endParaRPr lang="en-US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23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Preprocessing Social Media Text usually has two objectives. 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    </a:t>
            </a:r>
            <a:r>
              <a:rPr lang="en-US" sz="2000" dirty="0">
                <a:ea typeface="+mn-lt"/>
                <a:cs typeface="+mn-lt"/>
              </a:rPr>
              <a:t> Preprocessing would help NLP tools perform better</a:t>
            </a:r>
            <a:endParaRPr lang="en-US" sz="2000" dirty="0">
              <a:cs typeface="Calibri"/>
            </a:endParaRPr>
          </a:p>
          <a:p>
            <a:pPr>
              <a:buNone/>
            </a:pPr>
            <a:r>
              <a:rPr lang="en-US" sz="2000" dirty="0">
                <a:ea typeface="+mn-lt"/>
                <a:cs typeface="+mn-lt"/>
              </a:rPr>
              <a:t>         Preprocessing social media text goes a long way in leveraging existing NLP toolkits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5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All the quirks that we discussed in previous slides have an impact on how we process social media text and gain insights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Most</a:t>
            </a:r>
            <a:r>
              <a:rPr lang="en-US" dirty="0">
                <a:ea typeface="+mn-lt"/>
                <a:cs typeface="+mn-lt"/>
              </a:rPr>
              <a:t> NLP toolkits are usually trained on News Corpus / Wikipedia Corpus. Because they are available on a large scale. But can these tools be used for social media text? 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 lot of information can be extracted from artefacts. But they also cause noise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Preprocessing Social Media Text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 </a:t>
            </a:r>
            <a:r>
              <a:rPr lang="en-US" dirty="0">
                <a:ea typeface="+mn-lt"/>
                <a:cs typeface="+mn-lt"/>
              </a:rPr>
              <a:t> Preprocessing would help NLP tools perform better</a:t>
            </a:r>
            <a:endParaRPr lang="en-US" dirty="0">
              <a:cs typeface="Calibri"/>
            </a:endParaRPr>
          </a:p>
          <a:p>
            <a:pPr>
              <a:buNone/>
            </a:pPr>
            <a:r>
              <a:rPr lang="en-US" dirty="0">
                <a:ea typeface="+mn-lt"/>
                <a:cs typeface="+mn-lt"/>
              </a:rPr>
              <a:t>         Preprocessing social media text goes a long way in leveraging existing NLP toolkits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81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Cleaning Text – First step in any NLP Pipeline</a:t>
            </a:r>
            <a:endParaRPr lang="en-US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Remove information that you don't want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                          OR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Refactor certain information in a certain way that helps your task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66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Cleaning Text – First step in any NLP pipeline</a:t>
            </a:r>
            <a:endParaRPr lang="en-US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18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E94C6-D70E-1F57-62BE-E86F06734A4C}"/>
              </a:ext>
            </a:extLst>
          </p:cNvPr>
          <p:cNvSpPr/>
          <p:nvPr/>
        </p:nvSpPr>
        <p:spPr>
          <a:xfrm>
            <a:off x="833718" y="3558987"/>
            <a:ext cx="4428564" cy="135367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I saw the new #johndoe movie and it </a:t>
            </a:r>
            <a:r>
              <a:rPr lang="en-US" dirty="0" err="1">
                <a:ea typeface="+mn-lt"/>
                <a:cs typeface="+mn-lt"/>
              </a:rPr>
              <a:t>suuuuucks</a:t>
            </a:r>
            <a:r>
              <a:rPr lang="en-US" dirty="0">
                <a:ea typeface="+mn-lt"/>
                <a:cs typeface="+mn-lt"/>
              </a:rPr>
              <a:t>!!! WAISTED $10... #badmovies :/"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4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Cleaning Text – First step in any NLP pipeline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19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E94C6-D70E-1F57-62BE-E86F06734A4C}"/>
              </a:ext>
            </a:extLst>
          </p:cNvPr>
          <p:cNvSpPr/>
          <p:nvPr/>
        </p:nvSpPr>
        <p:spPr>
          <a:xfrm>
            <a:off x="833718" y="3558987"/>
            <a:ext cx="4428564" cy="135367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I saw the new #johndoe movie and it </a:t>
            </a:r>
            <a:r>
              <a:rPr lang="en-US" dirty="0" err="1">
                <a:ea typeface="+mn-lt"/>
                <a:cs typeface="+mn-lt"/>
              </a:rPr>
              <a:t>suuuuucks</a:t>
            </a:r>
            <a:r>
              <a:rPr lang="en-US" dirty="0">
                <a:ea typeface="+mn-lt"/>
                <a:cs typeface="+mn-lt"/>
              </a:rPr>
              <a:t>!!! WAISTED $10... #badmovies :/"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9604C0-DF83-325C-76AE-19B83C49D5DA}"/>
              </a:ext>
            </a:extLst>
          </p:cNvPr>
          <p:cNvSpPr/>
          <p:nvPr/>
        </p:nvSpPr>
        <p:spPr>
          <a:xfrm>
            <a:off x="6391835" y="2967316"/>
            <a:ext cx="5387788" cy="1452282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saw the new &lt;hashtag&gt; john doe &lt;/hashtag&gt; movie and it sucks &lt;elongated&gt; ! &lt;repeated&gt; waisted &lt;</a:t>
            </a:r>
            <a:r>
              <a:rPr lang="en-US" dirty="0" err="1">
                <a:ea typeface="+mn-lt"/>
                <a:cs typeface="+mn-lt"/>
              </a:rPr>
              <a:t>allcaps</a:t>
            </a:r>
            <a:r>
              <a:rPr lang="en-US" dirty="0">
                <a:ea typeface="+mn-lt"/>
                <a:cs typeface="+mn-lt"/>
              </a:rPr>
              <a:t>&gt; &lt;money&gt; . &lt;repeated&gt; &lt;hashtag&gt; bad movies &lt;/hashtag&gt; &lt;annoyed&gt;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9FB219-03D2-C6CD-640A-94D5C733EEE8}"/>
              </a:ext>
            </a:extLst>
          </p:cNvPr>
          <p:cNvSpPr txBox="1"/>
          <p:nvPr/>
        </p:nvSpPr>
        <p:spPr>
          <a:xfrm>
            <a:off x="7189693" y="4545107"/>
            <a:ext cx="4374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Replace </a:t>
            </a:r>
            <a:r>
              <a:rPr lang="en-US">
                <a:cs typeface="Calibri"/>
              </a:rPr>
              <a:t>artefacts</a:t>
            </a:r>
            <a:r>
              <a:rPr lang="en-US" dirty="0">
                <a:cs typeface="Calibri"/>
              </a:rPr>
              <a:t> with indicators. 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39FF7C-1DB2-5828-2D18-68AF25A834D2}"/>
              </a:ext>
            </a:extLst>
          </p:cNvPr>
          <p:cNvCxnSpPr/>
          <p:nvPr/>
        </p:nvCxnSpPr>
        <p:spPr>
          <a:xfrm flipV="1">
            <a:off x="5288616" y="3562910"/>
            <a:ext cx="1075765" cy="68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1691E8-CA9F-8F6A-B09A-A670C7B1295E}"/>
              </a:ext>
            </a:extLst>
          </p:cNvPr>
          <p:cNvSpPr txBox="1"/>
          <p:nvPr/>
        </p:nvSpPr>
        <p:spPr>
          <a:xfrm>
            <a:off x="2599765" y="6580093"/>
            <a:ext cx="94487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Example taken from </a:t>
            </a:r>
            <a:r>
              <a:rPr lang="en-US" sz="1400" dirty="0" err="1">
                <a:cs typeface="Calibri"/>
              </a:rPr>
              <a:t>Ekpharasis's</a:t>
            </a:r>
            <a:r>
              <a:rPr lang="en-US" sz="1400" dirty="0">
                <a:cs typeface="Calibri"/>
              </a:rPr>
              <a:t> GitHub Example : </a:t>
            </a:r>
            <a:r>
              <a:rPr lang="en-US" sz="1400" dirty="0">
                <a:ea typeface="+mn-lt"/>
                <a:cs typeface="+mn-lt"/>
              </a:rPr>
              <a:t>https://github.com/cbaziotis/ekphrasis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65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756B-E3D5-B349-9DAE-C2060D31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9AA7-0E06-DB44-8FCC-458B67C6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71AB6-22FB-3042-AA01-D0911CFA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1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Cleaning Text – First step in any NLP pipeline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20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E94C6-D70E-1F57-62BE-E86F06734A4C}"/>
              </a:ext>
            </a:extLst>
          </p:cNvPr>
          <p:cNvSpPr/>
          <p:nvPr/>
        </p:nvSpPr>
        <p:spPr>
          <a:xfrm>
            <a:off x="833718" y="3558987"/>
            <a:ext cx="4428564" cy="135367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I saw the new #johndoe movie and it </a:t>
            </a:r>
            <a:r>
              <a:rPr lang="en-US" dirty="0" err="1">
                <a:ea typeface="+mn-lt"/>
                <a:cs typeface="+mn-lt"/>
              </a:rPr>
              <a:t>suuuuucks</a:t>
            </a:r>
            <a:r>
              <a:rPr lang="en-US" dirty="0">
                <a:ea typeface="+mn-lt"/>
                <a:cs typeface="+mn-lt"/>
              </a:rPr>
              <a:t>!!! WAISTED $10... #badmovies :/"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9604C0-DF83-325C-76AE-19B83C49D5DA}"/>
              </a:ext>
            </a:extLst>
          </p:cNvPr>
          <p:cNvSpPr/>
          <p:nvPr/>
        </p:nvSpPr>
        <p:spPr>
          <a:xfrm>
            <a:off x="6391835" y="2967316"/>
            <a:ext cx="5387788" cy="1452282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saw the new &lt;hashtag&gt; john doe &lt;/hashtag&gt; movie and it sucks &lt;elongated&gt; ! &lt;repeated&gt; waisted &lt;</a:t>
            </a:r>
            <a:r>
              <a:rPr lang="en-US" dirty="0" err="1">
                <a:ea typeface="+mn-lt"/>
                <a:cs typeface="+mn-lt"/>
              </a:rPr>
              <a:t>allcaps</a:t>
            </a:r>
            <a:r>
              <a:rPr lang="en-US" dirty="0">
                <a:ea typeface="+mn-lt"/>
                <a:cs typeface="+mn-lt"/>
              </a:rPr>
              <a:t>&gt; &lt;money&gt; . &lt;repeated&gt; &lt;hashtag&gt; bad movies &lt;/hashtag&gt; &lt;annoyed&gt;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1B95DA-5E84-55E6-2321-E21B44CBD8D2}"/>
              </a:ext>
            </a:extLst>
          </p:cNvPr>
          <p:cNvSpPr/>
          <p:nvPr/>
        </p:nvSpPr>
        <p:spPr>
          <a:xfrm>
            <a:off x="6391835" y="4563033"/>
            <a:ext cx="5387788" cy="1299883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saw the new john doe movie and it sucks ! waisted $10. bad movies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39FF7C-1DB2-5828-2D18-68AF25A834D2}"/>
              </a:ext>
            </a:extLst>
          </p:cNvPr>
          <p:cNvCxnSpPr/>
          <p:nvPr/>
        </p:nvCxnSpPr>
        <p:spPr>
          <a:xfrm flipV="1">
            <a:off x="5288616" y="3562910"/>
            <a:ext cx="1075765" cy="68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75441B-7ADB-586D-7476-CA208450BE7C}"/>
              </a:ext>
            </a:extLst>
          </p:cNvPr>
          <p:cNvCxnSpPr>
            <a:cxnSpLocks/>
          </p:cNvCxnSpPr>
          <p:nvPr/>
        </p:nvCxnSpPr>
        <p:spPr>
          <a:xfrm>
            <a:off x="5288616" y="4360767"/>
            <a:ext cx="1075764" cy="851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1EFFD1-B62A-5C36-2CBB-332ED749A619}"/>
              </a:ext>
            </a:extLst>
          </p:cNvPr>
          <p:cNvSpPr txBox="1"/>
          <p:nvPr/>
        </p:nvSpPr>
        <p:spPr>
          <a:xfrm>
            <a:off x="7368987" y="5907742"/>
            <a:ext cx="43747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Remove the artefacts completely.</a:t>
            </a:r>
          </a:p>
        </p:txBody>
      </p:sp>
    </p:spTree>
    <p:extLst>
      <p:ext uri="{BB962C8B-B14F-4D97-AF65-F5344CB8AC3E}">
        <p14:creationId xmlns:p14="http://schemas.microsoft.com/office/powerpoint/2010/main" val="278318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9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Cleaning Text – First step in any NLP pipeline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21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E94C6-D70E-1F57-62BE-E86F06734A4C}"/>
              </a:ext>
            </a:extLst>
          </p:cNvPr>
          <p:cNvSpPr/>
          <p:nvPr/>
        </p:nvSpPr>
        <p:spPr>
          <a:xfrm>
            <a:off x="833718" y="3558987"/>
            <a:ext cx="4428564" cy="135367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I saw the new #johndoe movie and it </a:t>
            </a:r>
            <a:r>
              <a:rPr lang="en-US" dirty="0" err="1">
                <a:ea typeface="+mn-lt"/>
                <a:cs typeface="+mn-lt"/>
              </a:rPr>
              <a:t>suuuuucks</a:t>
            </a:r>
            <a:r>
              <a:rPr lang="en-US" dirty="0">
                <a:ea typeface="+mn-lt"/>
                <a:cs typeface="+mn-lt"/>
              </a:rPr>
              <a:t>!!! WAISTED $10... #badmovies :/"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9604C0-DF83-325C-76AE-19B83C49D5DA}"/>
              </a:ext>
            </a:extLst>
          </p:cNvPr>
          <p:cNvSpPr/>
          <p:nvPr/>
        </p:nvSpPr>
        <p:spPr>
          <a:xfrm>
            <a:off x="6391835" y="2967316"/>
            <a:ext cx="5387788" cy="1452282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saw the new &lt;hashtag&gt; john doe &lt;/hashtag&gt; movie and it sucks &lt;elongated&gt; ! &lt;repeated&gt; waisted &lt;</a:t>
            </a:r>
            <a:r>
              <a:rPr lang="en-US" dirty="0" err="1">
                <a:ea typeface="+mn-lt"/>
                <a:cs typeface="+mn-lt"/>
              </a:rPr>
              <a:t>allcaps</a:t>
            </a:r>
            <a:r>
              <a:rPr lang="en-US" dirty="0">
                <a:ea typeface="+mn-lt"/>
                <a:cs typeface="+mn-lt"/>
              </a:rPr>
              <a:t>&gt; &lt;money&gt; . &lt;repeated&gt; &lt;hashtag&gt; bad movies &lt;/hashtag&gt; &lt;annoyed&gt;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1B95DA-5E84-55E6-2321-E21B44CBD8D2}"/>
              </a:ext>
            </a:extLst>
          </p:cNvPr>
          <p:cNvSpPr/>
          <p:nvPr/>
        </p:nvSpPr>
        <p:spPr>
          <a:xfrm>
            <a:off x="6391835" y="4563033"/>
            <a:ext cx="5387788" cy="1299883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 saw the new john doe movie and it sucks ! waisted $10. bad movies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39FF7C-1DB2-5828-2D18-68AF25A834D2}"/>
              </a:ext>
            </a:extLst>
          </p:cNvPr>
          <p:cNvCxnSpPr/>
          <p:nvPr/>
        </p:nvCxnSpPr>
        <p:spPr>
          <a:xfrm flipV="1">
            <a:off x="5288616" y="3562910"/>
            <a:ext cx="1075765" cy="6813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75441B-7ADB-586D-7476-CA208450BE7C}"/>
              </a:ext>
            </a:extLst>
          </p:cNvPr>
          <p:cNvCxnSpPr>
            <a:cxnSpLocks/>
          </p:cNvCxnSpPr>
          <p:nvPr/>
        </p:nvCxnSpPr>
        <p:spPr>
          <a:xfrm>
            <a:off x="5288616" y="4360767"/>
            <a:ext cx="1075764" cy="8516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2198C8-6DF4-1D93-2DCC-F331E7CD54FE}"/>
              </a:ext>
            </a:extLst>
          </p:cNvPr>
          <p:cNvSpPr txBox="1">
            <a:spLocks/>
          </p:cNvSpPr>
          <p:nvPr/>
        </p:nvSpPr>
        <p:spPr>
          <a:xfrm>
            <a:off x="2111189" y="6379695"/>
            <a:ext cx="8256495" cy="46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Replace / Remove – Depends on your application.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457200" lvl="1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803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13458" cy="89992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dirty="0" err="1">
                <a:ea typeface="+mn-lt"/>
                <a:cs typeface="+mn-lt"/>
              </a:rPr>
              <a:t>Tokenisation</a:t>
            </a:r>
            <a:r>
              <a:rPr lang="en-US" dirty="0">
                <a:cs typeface="Calibri"/>
              </a:rPr>
              <a:t> – </a:t>
            </a:r>
            <a:r>
              <a:rPr lang="en-US" sz="5100" dirty="0">
                <a:ea typeface="+mn-lt"/>
                <a:cs typeface="+mn-lt"/>
              </a:rPr>
              <a:t>Breaking a sentence into constituent tokens 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22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4E94C6-D70E-1F57-62BE-E86F06734A4C}"/>
              </a:ext>
            </a:extLst>
          </p:cNvPr>
          <p:cNvSpPr/>
          <p:nvPr/>
        </p:nvSpPr>
        <p:spPr>
          <a:xfrm>
            <a:off x="779930" y="2554941"/>
            <a:ext cx="8139953" cy="950258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 I saw the new #johndoe movie and it </a:t>
            </a:r>
            <a:r>
              <a:rPr lang="en-US" dirty="0" err="1">
                <a:ea typeface="+mn-lt"/>
                <a:cs typeface="+mn-lt"/>
              </a:rPr>
              <a:t>suuuuucks</a:t>
            </a:r>
            <a:r>
              <a:rPr lang="en-US" dirty="0">
                <a:ea typeface="+mn-lt"/>
                <a:cs typeface="+mn-lt"/>
              </a:rPr>
              <a:t>!!! WAISTED $10... #badmovies &gt;3:/</a:t>
            </a:r>
            <a:endParaRPr lang="en-US" dirty="0">
              <a:cs typeface="Calibri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9604C0-DF83-325C-76AE-19B83C49D5DA}"/>
              </a:ext>
            </a:extLst>
          </p:cNvPr>
          <p:cNvSpPr/>
          <p:nvPr/>
        </p:nvSpPr>
        <p:spPr>
          <a:xfrm>
            <a:off x="3854824" y="3765175"/>
            <a:ext cx="8139952" cy="439271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+mn-lt"/>
                <a:cs typeface="+mn-lt"/>
              </a:rPr>
              <a:t>['I', 'saw', 'the', 'new', '#</a:t>
            </a:r>
            <a:r>
              <a:rPr lang="en-US" sz="1200" dirty="0" err="1">
                <a:ea typeface="+mn-lt"/>
                <a:cs typeface="+mn-lt"/>
              </a:rPr>
              <a:t>johndoe</a:t>
            </a:r>
            <a:r>
              <a:rPr lang="en-US" sz="1200" dirty="0">
                <a:ea typeface="+mn-lt"/>
                <a:cs typeface="+mn-lt"/>
              </a:rPr>
              <a:t>', 'movie', 'and', 'it', '</a:t>
            </a:r>
            <a:r>
              <a:rPr lang="en-US" sz="1200" dirty="0" err="1">
                <a:ea typeface="+mn-lt"/>
                <a:cs typeface="+mn-lt"/>
              </a:rPr>
              <a:t>suuuuucks</a:t>
            </a:r>
            <a:r>
              <a:rPr lang="en-US" sz="1200" dirty="0">
                <a:ea typeface="+mn-lt"/>
                <a:cs typeface="+mn-lt"/>
              </a:rPr>
              <a:t>!!!', 'WAISTED', '$10...', '#</a:t>
            </a:r>
            <a:r>
              <a:rPr lang="en-US" sz="1200" dirty="0" err="1">
                <a:ea typeface="+mn-lt"/>
                <a:cs typeface="+mn-lt"/>
              </a:rPr>
              <a:t>badmovies</a:t>
            </a:r>
            <a:r>
              <a:rPr lang="en-US" sz="1200" dirty="0">
                <a:ea typeface="+mn-lt"/>
                <a:cs typeface="+mn-lt"/>
              </a:rPr>
              <a:t>', '&gt;3:/']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1B95DA-5E84-55E6-2321-E21B44CBD8D2}"/>
              </a:ext>
            </a:extLst>
          </p:cNvPr>
          <p:cNvSpPr/>
          <p:nvPr/>
        </p:nvSpPr>
        <p:spPr>
          <a:xfrm>
            <a:off x="3854824" y="4563033"/>
            <a:ext cx="8139951" cy="439272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+mn-lt"/>
                <a:cs typeface="+mn-lt"/>
              </a:rPr>
              <a:t>['I', 'saw', 'the', 'new', '#', '</a:t>
            </a:r>
            <a:r>
              <a:rPr lang="en-US" sz="1200" dirty="0" err="1">
                <a:ea typeface="+mn-lt"/>
                <a:cs typeface="+mn-lt"/>
              </a:rPr>
              <a:t>johndoe</a:t>
            </a:r>
            <a:r>
              <a:rPr lang="en-US" sz="1200" dirty="0">
                <a:ea typeface="+mn-lt"/>
                <a:cs typeface="+mn-lt"/>
              </a:rPr>
              <a:t>', 'movie', 'and', 'it', '</a:t>
            </a:r>
            <a:r>
              <a:rPr lang="en-US" sz="1200" dirty="0" err="1">
                <a:ea typeface="+mn-lt"/>
                <a:cs typeface="+mn-lt"/>
              </a:rPr>
              <a:t>suuuuucks</a:t>
            </a:r>
            <a:r>
              <a:rPr lang="en-US" sz="1200" dirty="0">
                <a:ea typeface="+mn-lt"/>
                <a:cs typeface="+mn-lt"/>
              </a:rPr>
              <a:t>', '!!!', 'WAISTED', '$', '10', '...', '#', '</a:t>
            </a:r>
            <a:r>
              <a:rPr lang="en-US" sz="1200" dirty="0" err="1">
                <a:ea typeface="+mn-lt"/>
                <a:cs typeface="+mn-lt"/>
              </a:rPr>
              <a:t>badmovies</a:t>
            </a:r>
            <a:r>
              <a:rPr lang="en-US" sz="1200" dirty="0">
                <a:ea typeface="+mn-lt"/>
                <a:cs typeface="+mn-lt"/>
              </a:rPr>
              <a:t>', '&gt;', '3', ':/']</a:t>
            </a:r>
            <a:endParaRPr lang="en-US" sz="1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5CC056-AEEF-81F9-FE3D-39698FDEC5E1}"/>
              </a:ext>
            </a:extLst>
          </p:cNvPr>
          <p:cNvSpPr/>
          <p:nvPr/>
        </p:nvSpPr>
        <p:spPr>
          <a:xfrm>
            <a:off x="3854824" y="5378821"/>
            <a:ext cx="8139952" cy="439272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+mn-lt"/>
                <a:cs typeface="+mn-lt"/>
              </a:rPr>
              <a:t>['I', 'saw', 'the', 'new', '#</a:t>
            </a:r>
            <a:r>
              <a:rPr lang="en-US" sz="1200" dirty="0" err="1">
                <a:ea typeface="+mn-lt"/>
                <a:cs typeface="+mn-lt"/>
              </a:rPr>
              <a:t>johndoe</a:t>
            </a:r>
            <a:r>
              <a:rPr lang="en-US" sz="1200" dirty="0">
                <a:ea typeface="+mn-lt"/>
                <a:cs typeface="+mn-lt"/>
              </a:rPr>
              <a:t>', 'movie', 'and', 'it', '</a:t>
            </a:r>
            <a:r>
              <a:rPr lang="en-US" sz="1200" dirty="0" err="1">
                <a:ea typeface="+mn-lt"/>
                <a:cs typeface="+mn-lt"/>
              </a:rPr>
              <a:t>suuuuucks</a:t>
            </a:r>
            <a:r>
              <a:rPr lang="en-US" sz="1200" dirty="0">
                <a:ea typeface="+mn-lt"/>
                <a:cs typeface="+mn-lt"/>
              </a:rPr>
              <a:t>', '!', '!', '!', 'WAISTED', '$10', '.', '.', '.', '#</a:t>
            </a:r>
            <a:r>
              <a:rPr lang="en-US" sz="1200" dirty="0" err="1">
                <a:ea typeface="+mn-lt"/>
                <a:cs typeface="+mn-lt"/>
              </a:rPr>
              <a:t>badmovies</a:t>
            </a:r>
            <a:r>
              <a:rPr lang="en-US" sz="1200" dirty="0">
                <a:ea typeface="+mn-lt"/>
                <a:cs typeface="+mn-lt"/>
              </a:rPr>
              <a:t>', '&gt;', '3:/']</a:t>
            </a:r>
            <a:endParaRPr lang="en-US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010C8F-E8BD-0E9E-B5DE-F03FB576BA2C}"/>
              </a:ext>
            </a:extLst>
          </p:cNvPr>
          <p:cNvCxnSpPr/>
          <p:nvPr/>
        </p:nvCxnSpPr>
        <p:spPr>
          <a:xfrm flipH="1">
            <a:off x="1531845" y="3508562"/>
            <a:ext cx="35858" cy="2088776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E71558-0254-9AB1-EF49-878234F875DE}"/>
              </a:ext>
            </a:extLst>
          </p:cNvPr>
          <p:cNvCxnSpPr/>
          <p:nvPr/>
        </p:nvCxnSpPr>
        <p:spPr>
          <a:xfrm>
            <a:off x="1549214" y="3983130"/>
            <a:ext cx="230392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997B71-D66A-22F5-BE77-154863986609}"/>
              </a:ext>
            </a:extLst>
          </p:cNvPr>
          <p:cNvCxnSpPr>
            <a:cxnSpLocks/>
          </p:cNvCxnSpPr>
          <p:nvPr/>
        </p:nvCxnSpPr>
        <p:spPr>
          <a:xfrm>
            <a:off x="1549214" y="4780989"/>
            <a:ext cx="230392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64E655-42D7-F330-F015-168B065228C4}"/>
              </a:ext>
            </a:extLst>
          </p:cNvPr>
          <p:cNvCxnSpPr>
            <a:cxnSpLocks/>
          </p:cNvCxnSpPr>
          <p:nvPr/>
        </p:nvCxnSpPr>
        <p:spPr>
          <a:xfrm>
            <a:off x="1549213" y="5596777"/>
            <a:ext cx="230392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075B12-232D-6BEE-F340-BB8713386377}"/>
              </a:ext>
            </a:extLst>
          </p:cNvPr>
          <p:cNvSpPr txBox="1"/>
          <p:nvPr/>
        </p:nvSpPr>
        <p:spPr>
          <a:xfrm>
            <a:off x="2008093" y="3684494"/>
            <a:ext cx="1846729" cy="367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White Space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8FE12-9678-E86C-3CAF-4B33CB6D806C}"/>
              </a:ext>
            </a:extLst>
          </p:cNvPr>
          <p:cNvSpPr txBox="1"/>
          <p:nvPr/>
        </p:nvSpPr>
        <p:spPr>
          <a:xfrm>
            <a:off x="2008093" y="4410635"/>
            <a:ext cx="1846729" cy="367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Tool1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E39E1E-2ACD-7EA0-CE49-209C3602E9FD}"/>
              </a:ext>
            </a:extLst>
          </p:cNvPr>
          <p:cNvSpPr txBox="1"/>
          <p:nvPr/>
        </p:nvSpPr>
        <p:spPr>
          <a:xfrm>
            <a:off x="2008092" y="5226423"/>
            <a:ext cx="1846729" cy="367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Tool2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C8C8ED-8B06-2EE0-54EC-6E35A06F97C3}"/>
              </a:ext>
            </a:extLst>
          </p:cNvPr>
          <p:cNvSpPr txBox="1"/>
          <p:nvPr/>
        </p:nvSpPr>
        <p:spPr>
          <a:xfrm>
            <a:off x="2599765" y="6580093"/>
            <a:ext cx="94487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Example taken from </a:t>
            </a:r>
            <a:r>
              <a:rPr lang="en-US" sz="1400" dirty="0" err="1">
                <a:cs typeface="Calibri"/>
              </a:rPr>
              <a:t>Ekpharasis's</a:t>
            </a:r>
            <a:r>
              <a:rPr lang="en-US" sz="1400" dirty="0">
                <a:cs typeface="Calibri"/>
              </a:rPr>
              <a:t> GitHub Example : </a:t>
            </a:r>
            <a:r>
              <a:rPr lang="en-US" sz="1400" dirty="0">
                <a:ea typeface="+mn-lt"/>
                <a:cs typeface="+mn-lt"/>
              </a:rPr>
              <a:t>https://github.com/cbaziotis/ekphrasis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35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24" y="1547719"/>
            <a:ext cx="11322422" cy="1455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Code Mixed Text</a:t>
            </a:r>
            <a:endParaRPr lang="en-US" sz="2000">
              <a:cs typeface="Calibri"/>
            </a:endParaRP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    Which word belongs to which language – Language Identification</a:t>
            </a:r>
          </a:p>
          <a:p>
            <a:pPr marL="0" indent="0">
              <a:buNone/>
            </a:pPr>
            <a:r>
              <a:rPr lang="en-US" sz="2000" dirty="0">
                <a:cs typeface="Calibri"/>
              </a:rPr>
              <a:t>         If written in </a:t>
            </a:r>
            <a:r>
              <a:rPr lang="en-US" sz="2000" dirty="0" err="1">
                <a:cs typeface="Calibri"/>
              </a:rPr>
              <a:t>romanised</a:t>
            </a:r>
            <a:r>
              <a:rPr lang="en-US" sz="2000" dirty="0">
                <a:cs typeface="Calibri"/>
              </a:rPr>
              <a:t> form , convert into native script - </a:t>
            </a:r>
            <a:r>
              <a:rPr lang="en-US" sz="2000" dirty="0" err="1">
                <a:cs typeface="Calibri"/>
              </a:rPr>
              <a:t>Normalisation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23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C8C8ED-8B06-2EE0-54EC-6E35A06F97C3}"/>
              </a:ext>
            </a:extLst>
          </p:cNvPr>
          <p:cNvSpPr txBox="1"/>
          <p:nvPr/>
        </p:nvSpPr>
        <p:spPr>
          <a:xfrm>
            <a:off x="2599765" y="6580093"/>
            <a:ext cx="94487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Example taken from CSNLI GitHub : </a:t>
            </a:r>
            <a:r>
              <a:rPr lang="en-US" sz="1400" dirty="0">
                <a:ea typeface="+mn-lt"/>
                <a:cs typeface="+mn-lt"/>
              </a:rPr>
              <a:t>https://github.com/irshadbhat/csnli</a:t>
            </a:r>
            <a:endParaRPr lang="en-US" sz="1400" dirty="0">
              <a:cs typeface="Calibri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908BB36F-8D6C-5584-D8D7-A788E5127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76675"/>
              </p:ext>
            </p:extLst>
          </p:nvPr>
        </p:nvGraphicFramePr>
        <p:xfrm>
          <a:off x="3132269" y="3286283"/>
          <a:ext cx="425818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16">
                  <a:extLst>
                    <a:ext uri="{9D8B030D-6E8A-4147-A177-3AD203B41FA5}">
                      <a16:colId xmlns:a16="http://schemas.microsoft.com/office/drawing/2014/main" val="833855620"/>
                    </a:ext>
                  </a:extLst>
                </a:gridCol>
                <a:gridCol w="1634969">
                  <a:extLst>
                    <a:ext uri="{9D8B030D-6E8A-4147-A177-3AD203B41FA5}">
                      <a16:colId xmlns:a16="http://schemas.microsoft.com/office/drawing/2014/main" val="2689875813"/>
                    </a:ext>
                  </a:extLst>
                </a:gridCol>
                <a:gridCol w="1714902">
                  <a:extLst>
                    <a:ext uri="{9D8B030D-6E8A-4147-A177-3AD203B41FA5}">
                      <a16:colId xmlns:a16="http://schemas.microsoft.com/office/drawing/2014/main" val="2121152618"/>
                    </a:ext>
                  </a:extLst>
                </a:gridCol>
              </a:tblGrid>
              <a:tr h="2818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 err="1"/>
                        <a:t>Normalised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Language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600175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i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en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0011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thght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en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90038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mosam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latin typeface="Calibri"/>
                        </a:rPr>
                        <a:t>मौसम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710494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dfrnt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en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32536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hoga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latin typeface="Calibri"/>
                        </a:rPr>
                        <a:t>होगा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00591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latin typeface="Calibri"/>
                        </a:rPr>
                        <a:t>बस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219477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fog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err="1"/>
                        <a:t>en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322805"/>
                  </a:ext>
                </a:extLst>
              </a:tr>
              <a:tr h="2818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err="1">
                          <a:latin typeface="Calibri"/>
                        </a:rPr>
                        <a:t>है</a:t>
                      </a:r>
                      <a:r>
                        <a:rPr lang="en-US" sz="1800" b="0" i="0" u="none" strike="noStrike" noProof="0" dirty="0">
                          <a:latin typeface="Calibri"/>
                        </a:rPr>
                        <a:t> 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26748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14D6BB6-1FE5-C0DD-5030-F034334E195E}"/>
              </a:ext>
            </a:extLst>
          </p:cNvPr>
          <p:cNvSpPr txBox="1"/>
          <p:nvPr/>
        </p:nvSpPr>
        <p:spPr>
          <a:xfrm>
            <a:off x="2931459" y="2895600"/>
            <a:ext cx="52802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Sentence : I </a:t>
            </a:r>
            <a:r>
              <a:rPr lang="en-US" dirty="0" err="1">
                <a:cs typeface="Calibri"/>
              </a:rPr>
              <a:t>thght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mosam</a:t>
            </a:r>
            <a:r>
              <a:rPr lang="en-US" dirty="0">
                <a:cs typeface="Calibri"/>
              </a:rPr>
              <a:t> different </a:t>
            </a:r>
            <a:r>
              <a:rPr lang="en-US" dirty="0" err="1">
                <a:cs typeface="Calibri"/>
              </a:rPr>
              <a:t>hoga</a:t>
            </a:r>
            <a:r>
              <a:rPr lang="en-US" dirty="0">
                <a:cs typeface="Calibri"/>
              </a:rPr>
              <a:t> bs fog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307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C923-F2B0-024F-00DE-37380E52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In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9FD0-1F66-3344-E284-2802E3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Abundance of Text on Social Networks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Artefacts of Social Media Text – Hashtag, User Mention </a:t>
            </a:r>
            <a:r>
              <a:rPr lang="en-US" dirty="0" err="1">
                <a:cs typeface="Calibri"/>
              </a:rPr>
              <a:t>etc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Quirks of text on Social Networks – Spelling Variations, Multilingualism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Preprocessing – Cleaning , </a:t>
            </a:r>
            <a:r>
              <a:rPr lang="en-US" dirty="0" err="1">
                <a:cs typeface="Calibri"/>
              </a:rPr>
              <a:t>Tokenisation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ECAE6-653A-2221-C469-D7706AE4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dirty="0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6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F608-AB84-6949-B5AA-76F7D4C6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618B8-105A-F249-8062-804B1DEB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6195-A70D-3342-A390-366A461D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EB29E5-E7A8-D04B-94C1-F7F29B16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fld id="{3C019224-340E-4140-A4D7-BC85D10498F4}" type="slidenum">
              <a:rPr lang="en-US" smtClean="0"/>
              <a:pPr>
                <a:spcAft>
                  <a:spcPts val="800"/>
                </a:spcAft>
              </a:pPr>
              <a:t>3</a:t>
            </a:fld>
            <a:endParaRPr lang="en-US"/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63C51F86-89EE-7012-515F-C3350FC6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537" y="593148"/>
            <a:ext cx="6229131" cy="59519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33F24-CF5E-3D3F-21A2-B4338107AB0C}"/>
              </a:ext>
            </a:extLst>
          </p:cNvPr>
          <p:cNvSpPr txBox="1"/>
          <p:nvPr/>
        </p:nvSpPr>
        <p:spPr>
          <a:xfrm>
            <a:off x="266346" y="278579"/>
            <a:ext cx="3783722" cy="5237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Calibri Light"/>
              </a:defRPr>
            </a:lvl1pPr>
          </a:lstStyle>
          <a:p>
            <a:r>
              <a:rPr lang="en-US" sz="2800" dirty="0"/>
              <a:t>Looking back at our </a:t>
            </a:r>
            <a:r>
              <a:rPr lang="en-US" sz="2800" dirty="0" err="1"/>
              <a:t>prev</a:t>
            </a:r>
            <a:r>
              <a:rPr lang="en-US" sz="2800" dirty="0"/>
              <a:t> "Internet Minute in 2022" slide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much of this is textual data?</a:t>
            </a:r>
          </a:p>
          <a:p>
            <a:endParaRPr lang="en-US" dirty="0"/>
          </a:p>
          <a:p>
            <a:r>
              <a:rPr lang="en-US" sz="2800" dirty="0">
                <a:ea typeface="+mj-lt"/>
                <a:cs typeface="+mj-lt"/>
              </a:rPr>
              <a:t>Explosion of Text data.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08688-0526-147C-AB20-77996AF5A6BA}"/>
              </a:ext>
            </a:extLst>
          </p:cNvPr>
          <p:cNvSpPr txBox="1"/>
          <p:nvPr/>
        </p:nvSpPr>
        <p:spPr>
          <a:xfrm>
            <a:off x="266346" y="6349683"/>
            <a:ext cx="62979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  <a:hlinkClick r:id="rId3"/>
              </a:rPr>
              <a:t>https://www.domo.com/data-never-sleeps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84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62-FBF0-E2A8-FBE5-91391003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Where all can we find text in Online Social Networks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59B5FE-0ABA-8533-B633-8FD9F0363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8338" y="2112496"/>
            <a:ext cx="320704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39612-C1A1-DBFD-6369-57BFF46E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B57D3E-5A36-4AB1-BBC6-40AED4405DA0}"/>
              </a:ext>
            </a:extLst>
          </p:cNvPr>
          <p:cNvSpPr txBox="1"/>
          <p:nvPr/>
        </p:nvSpPr>
        <p:spPr>
          <a:xfrm>
            <a:off x="968188" y="1990164"/>
            <a:ext cx="6615952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Social Network Posts – Tweets / Threads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Hierarchy in posts – Post</a:t>
            </a:r>
          </a:p>
          <a:p>
            <a:r>
              <a:rPr lang="en-US" sz="2400" dirty="0">
                <a:cs typeface="Calibri"/>
              </a:rPr>
              <a:t>                                            Reply</a:t>
            </a:r>
          </a:p>
          <a:p>
            <a:r>
              <a:rPr lang="en-US" sz="2400" dirty="0">
                <a:cs typeface="Calibri"/>
              </a:rPr>
              <a:t>                                                      Reply-to-a-Reply</a:t>
            </a:r>
          </a:p>
          <a:p>
            <a:r>
              <a:rPr lang="en-US" sz="2400" dirty="0">
                <a:cs typeface="Calibri"/>
              </a:rPr>
              <a:t>                                     </a:t>
            </a:r>
            <a:r>
              <a:rPr lang="en-US" sz="1400" dirty="0">
                <a:cs typeface="Calibri"/>
              </a:rPr>
              <a:t>* and many such branches</a:t>
            </a: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endParaRPr lang="en-US" sz="1400" dirty="0">
              <a:cs typeface="Calibri"/>
            </a:endParaRPr>
          </a:p>
          <a:p>
            <a:r>
              <a:rPr lang="en-US" sz="2400" dirty="0">
                <a:cs typeface="Calibri"/>
              </a:rPr>
              <a:t>Hierarchy encodes context that is crucial for processing text for meaningful tasks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D021DC-67C2-EFBF-97A4-096BBD0FFFAE}"/>
              </a:ext>
            </a:extLst>
          </p:cNvPr>
          <p:cNvSpPr txBox="1"/>
          <p:nvPr/>
        </p:nvSpPr>
        <p:spPr>
          <a:xfrm>
            <a:off x="8991599" y="6400800"/>
            <a:ext cx="28776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  <a:hlinkClick r:id="rId3"/>
              </a:rPr>
              <a:t>Jacob Andreas Tweet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BB38C-EC20-3433-91FB-F7592FB6D5EB}"/>
              </a:ext>
            </a:extLst>
          </p:cNvPr>
          <p:cNvSpPr txBox="1"/>
          <p:nvPr/>
        </p:nvSpPr>
        <p:spPr>
          <a:xfrm>
            <a:off x="9834282" y="2949387"/>
            <a:ext cx="5916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92D050"/>
                </a:solidFill>
                <a:cs typeface="Calibri"/>
              </a:rPr>
              <a:t>Tweet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6EEEBF-D04D-D70F-9FB9-96A8A02F32BA}"/>
              </a:ext>
            </a:extLst>
          </p:cNvPr>
          <p:cNvSpPr txBox="1"/>
          <p:nvPr/>
        </p:nvSpPr>
        <p:spPr>
          <a:xfrm>
            <a:off x="9923928" y="5154704"/>
            <a:ext cx="5916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solidFill>
                  <a:srgbClr val="92D050"/>
                </a:solidFill>
                <a:cs typeface="Calibri"/>
              </a:rPr>
              <a:t>Reply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1FF071-CA72-53A7-6191-AA6CB9B092BE}"/>
              </a:ext>
            </a:extLst>
          </p:cNvPr>
          <p:cNvSpPr txBox="1"/>
          <p:nvPr/>
        </p:nvSpPr>
        <p:spPr>
          <a:xfrm>
            <a:off x="9834282" y="6185645"/>
            <a:ext cx="13626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  <a:cs typeface="Calibri"/>
              </a:rPr>
              <a:t>Reply to a Reply</a:t>
            </a:r>
          </a:p>
        </p:txBody>
      </p:sp>
    </p:spTree>
    <p:extLst>
      <p:ext uri="{BB962C8B-B14F-4D97-AF65-F5344CB8AC3E}">
        <p14:creationId xmlns:p14="http://schemas.microsoft.com/office/powerpoint/2010/main" val="296624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62-FBF0-E2A8-FBE5-91391003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Where all can we find text in Online Social Networks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59B5FE-0ABA-8533-B633-8FD9F0363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703" y="1861484"/>
            <a:ext cx="320704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39612-C1A1-DBFD-6369-57BFF46E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897" y="4646635"/>
            <a:ext cx="2743200" cy="365125"/>
          </a:xfrm>
        </p:spPr>
        <p:txBody>
          <a:bodyPr/>
          <a:lstStyle/>
          <a:p>
            <a:fld id="{3C019224-340E-4140-A4D7-BC85D10498F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067D01-B1E4-4856-88E8-7C89631DF419}"/>
              </a:ext>
            </a:extLst>
          </p:cNvPr>
          <p:cNvSpPr txBox="1"/>
          <p:nvPr/>
        </p:nvSpPr>
        <p:spPr>
          <a:xfrm>
            <a:off x="4401669" y="3003176"/>
            <a:ext cx="371138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cs typeface="Calibri"/>
              </a:rPr>
              <a:t>SideNote</a:t>
            </a:r>
            <a:r>
              <a:rPr lang="en-US" dirty="0">
                <a:cs typeface="Calibri"/>
              </a:rPr>
              <a:t>: This Twitter mega-thread, lead to a ACL'2020 Best Paper Award.</a:t>
            </a:r>
            <a:endParaRPr lang="en-US" dirty="0"/>
          </a:p>
          <a:p>
            <a:r>
              <a:rPr lang="en-US" sz="900" dirty="0">
                <a:cs typeface="Calibri"/>
              </a:rPr>
              <a:t>*ACL = Association of Computational Linguistics, a top-NLP conference.</a:t>
            </a:r>
          </a:p>
          <a:p>
            <a:endParaRPr lang="en-US" sz="900" dirty="0">
              <a:cs typeface="Calibri"/>
            </a:endParaRPr>
          </a:p>
          <a:p>
            <a:endParaRPr lang="en-US" sz="9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sz="900" dirty="0">
              <a:cs typeface="Calibri"/>
            </a:endParaRPr>
          </a:p>
          <a:p>
            <a:endParaRPr lang="en-US" sz="900" dirty="0">
              <a:cs typeface="Calibri"/>
            </a:endParaRPr>
          </a:p>
          <a:p>
            <a:endParaRPr lang="en-US" sz="900" dirty="0">
              <a:cs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783236-2113-54BC-0851-1492E3868311}"/>
              </a:ext>
            </a:extLst>
          </p:cNvPr>
          <p:cNvGrpSpPr/>
          <p:nvPr/>
        </p:nvGrpSpPr>
        <p:grpSpPr>
          <a:xfrm>
            <a:off x="8319246" y="2373995"/>
            <a:ext cx="2796988" cy="2549280"/>
            <a:chOff x="8319246" y="2373995"/>
            <a:chExt cx="2796988" cy="2549280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BAE24D7C-B87D-16CE-C2AA-86D1EC889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9246" y="2373995"/>
              <a:ext cx="2796988" cy="25492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512DFD-1ABE-9F1C-ED5C-373DADD12DEE}"/>
                    </a:ext>
                  </a:extLst>
                </p14:cNvPr>
                <p14:cNvContentPartPr/>
                <p14:nvPr/>
              </p14:nvContentPartPr>
              <p14:xfrm>
                <a:off x="8364070" y="3961880"/>
                <a:ext cx="2679450" cy="63664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512DFD-1ABE-9F1C-ED5C-373DADD12D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310078" y="3853975"/>
                  <a:ext cx="2787074" cy="27911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160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7662-FBF0-E2A8-FBE5-91391003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cs typeface="Calibri Light"/>
              </a:rPr>
              <a:t>Where all can we find text in Online Social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39612-C1A1-DBFD-6369-57BFF46E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9403" y="6493364"/>
            <a:ext cx="2743200" cy="365125"/>
          </a:xfrm>
        </p:spPr>
        <p:txBody>
          <a:bodyPr/>
          <a:lstStyle/>
          <a:p>
            <a:fld id="{3C019224-340E-4140-A4D7-BC85D10498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E45F9C-41BE-B91B-7DD3-AA8B08306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585" y="4499878"/>
            <a:ext cx="4171575" cy="1937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F64036-50CD-6EF1-0384-2D6F39562578}"/>
              </a:ext>
            </a:extLst>
          </p:cNvPr>
          <p:cNvSpPr txBox="1"/>
          <p:nvPr/>
        </p:nvSpPr>
        <p:spPr>
          <a:xfrm>
            <a:off x="6579318" y="6493102"/>
            <a:ext cx="45632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https://scroll.in/magazine/812253/x-why-indian-restaurants-are-yelling-back-at-negative-online-reviewers</a:t>
            </a:r>
            <a:endParaRPr lang="en-US" sz="1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41A0C3-0521-3F0A-5B63-7E98DE220338}"/>
              </a:ext>
            </a:extLst>
          </p:cNvPr>
          <p:cNvSpPr txBox="1">
            <a:spLocks/>
          </p:cNvSpPr>
          <p:nvPr/>
        </p:nvSpPr>
        <p:spPr>
          <a:xfrm>
            <a:off x="1008087" y="22101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Calibri"/>
              </a:rPr>
              <a:t>Product Reviews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Restaurant Reviews</a:t>
            </a:r>
          </a:p>
        </p:txBody>
      </p:sp>
      <p:pic>
        <p:nvPicPr>
          <p:cNvPr id="16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E6923FC-E676-B08E-03FE-F3B519F6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53" y="1905124"/>
            <a:ext cx="3364088" cy="1794242"/>
          </a:xfrm>
          <a:prstGeom prst="rect">
            <a:avLst/>
          </a:prstGeom>
        </p:spPr>
      </p:pic>
      <p:pic>
        <p:nvPicPr>
          <p:cNvPr id="17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7B8C29E-7030-7D29-0598-BB6C237E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585" y="1430866"/>
            <a:ext cx="1915349" cy="25569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3AD647-4E1A-4B9C-D2DB-CF70E7155DE0}"/>
              </a:ext>
            </a:extLst>
          </p:cNvPr>
          <p:cNvSpPr txBox="1"/>
          <p:nvPr/>
        </p:nvSpPr>
        <p:spPr>
          <a:xfrm>
            <a:off x="6626355" y="3934289"/>
            <a:ext cx="387653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1000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F3536C-AD90-0E9D-F6D7-1E694677346C}"/>
              </a:ext>
            </a:extLst>
          </p:cNvPr>
          <p:cNvSpPr txBox="1"/>
          <p:nvPr/>
        </p:nvSpPr>
        <p:spPr>
          <a:xfrm>
            <a:off x="6663985" y="3868437"/>
            <a:ext cx="453505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https://www.cnet.com/pictures/funniest-amazon-reviews-products/10/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0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4771-E097-2580-6225-75D2AB0E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Artefacts of Social Media Text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FF2A-846F-B4E3-B586-A9B3292A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Hashtags - #AI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Emojis - 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URLs  : huggingface.co.....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User Mentions - @gavin_does_nlp</a:t>
            </a:r>
            <a:endParaRPr lang="en-US" dirty="0"/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DEE8-315E-61AC-0DC9-CF80D395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5F138-9A44-6183-A834-CB4F584D4B7A}"/>
              </a:ext>
            </a:extLst>
          </p:cNvPr>
          <p:cNvSpPr txBox="1"/>
          <p:nvPr/>
        </p:nvSpPr>
        <p:spPr>
          <a:xfrm>
            <a:off x="7149629" y="3951110"/>
            <a:ext cx="621112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50" dirty="0">
                <a:ea typeface="+mn-lt"/>
                <a:cs typeface="+mn-lt"/>
              </a:rPr>
              <a:t>https://twitter.com/verena_rieser/status/1603305659117731841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9D860DE-3D51-119B-3E8A-F9DCE402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659" y="2879389"/>
            <a:ext cx="5339644" cy="1005147"/>
          </a:xfrm>
          <a:prstGeom prst="rect">
            <a:avLst/>
          </a:prstGeom>
        </p:spPr>
      </p:pic>
      <p:pic>
        <p:nvPicPr>
          <p:cNvPr id="9" name="Graphic 9">
            <a:extLst>
              <a:ext uri="{FF2B5EF4-FFF2-40B4-BE49-F238E27FC236}">
                <a16:creationId xmlns:a16="http://schemas.microsoft.com/office/drawing/2014/main" id="{4E7A48DD-F453-632F-837E-CA572CF12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3883" y="293769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4771-E097-2580-6225-75D2AB0E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Light"/>
              </a:rPr>
              <a:t>Artefacts of Social Media Text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FF2A-846F-B4E3-B586-A9B3292A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Hashtags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Emojis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URLs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User Mentions</a:t>
            </a:r>
            <a:endParaRPr lang="en-US" dirty="0"/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Some carry semantic information - Hashtags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"#</a:t>
            </a:r>
            <a:r>
              <a:rPr lang="en-US" dirty="0" err="1">
                <a:cs typeface="Calibri"/>
              </a:rPr>
              <a:t>SuperMovie</a:t>
            </a:r>
            <a:r>
              <a:rPr lang="en-US" dirty="0">
                <a:cs typeface="Calibri"/>
              </a:rPr>
              <a:t> #Avengers"  -&gt;  "Super Movie Avengers"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Others are useful in getting more information / context around a post - URLs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"Check out our model details at https......."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DEE8-315E-61AC-0DC9-CF80D395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17154-59B0-FAD0-99EB-2E5CD4D44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Quirks of social media text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D041D-4187-FA62-0343-1C183A54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Spelling Variations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   Romanization : </a:t>
            </a:r>
            <a:r>
              <a:rPr lang="en-US" dirty="0" err="1">
                <a:ea typeface="+mn-lt"/>
                <a:cs typeface="+mn-lt"/>
              </a:rPr>
              <a:t>मेरा</a:t>
            </a:r>
            <a:r>
              <a:rPr lang="en-US" dirty="0">
                <a:ea typeface="+mn-lt"/>
                <a:cs typeface="+mn-lt"/>
              </a:rPr>
              <a:t> == </a:t>
            </a:r>
            <a:r>
              <a:rPr lang="en-US" dirty="0" err="1">
                <a:ea typeface="+mn-lt"/>
                <a:cs typeface="+mn-lt"/>
              </a:rPr>
              <a:t>mera</a:t>
            </a:r>
            <a:r>
              <a:rPr lang="en-US" dirty="0">
                <a:ea typeface="+mn-lt"/>
                <a:cs typeface="+mn-lt"/>
              </a:rPr>
              <a:t> , </a:t>
            </a:r>
            <a:r>
              <a:rPr lang="en-US" dirty="0" err="1">
                <a:ea typeface="+mn-lt"/>
                <a:cs typeface="+mn-lt"/>
              </a:rPr>
              <a:t>merra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meraa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mra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Character Limits : Good Night == Gud ni8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 </a:t>
            </a:r>
            <a:endParaRPr lang="en-US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457200" lvl="1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7236F-D8A8-AB6E-476B-3124F499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9224-340E-4140-A4D7-BC85D10498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95291"/>
      </p:ext>
    </p:extLst>
  </p:cSld>
  <p:clrMapOvr>
    <a:masterClrMapping/>
  </p:clrMapOvr>
</p:sld>
</file>

<file path=ppt/theme/theme1.xml><?xml version="1.0" encoding="utf-8"?>
<a:theme xmlns:a="http://schemas.openxmlformats.org/drawingml/2006/main" name="DC-PPT-Style2-Widesc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1502</Words>
  <Application>Microsoft Office PowerPoint</Application>
  <PresentationFormat>Widescreen</PresentationFormat>
  <Paragraphs>293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DC-PPT-Style2-Widescreen</vt:lpstr>
      <vt:lpstr>Privacy &amp; Security in Online Social Media</vt:lpstr>
      <vt:lpstr>Questions? </vt:lpstr>
      <vt:lpstr>PowerPoint Presentation</vt:lpstr>
      <vt:lpstr>Where all can we find text in Online Social Networks</vt:lpstr>
      <vt:lpstr>Where all can we find text in Online Social Networks</vt:lpstr>
      <vt:lpstr>Where all can we find text in Online Social Networks</vt:lpstr>
      <vt:lpstr>Artefacts of Social Media Text</vt:lpstr>
      <vt:lpstr>Artefacts of Social Media Text</vt:lpstr>
      <vt:lpstr>Quirks of social media text</vt:lpstr>
      <vt:lpstr>Quirks of social media text</vt:lpstr>
      <vt:lpstr>Quirks of social media text</vt:lpstr>
      <vt:lpstr>Quirks of social media text</vt:lpstr>
      <vt:lpstr>Preprocessing</vt:lpstr>
      <vt:lpstr>Preprocessing</vt:lpstr>
      <vt:lpstr>Preprocessing</vt:lpstr>
      <vt:lpstr>Preprocessing</vt:lpstr>
      <vt:lpstr>Preprocessing</vt:lpstr>
      <vt:lpstr>Preprocessing</vt:lpstr>
      <vt:lpstr>Preprocessing</vt:lpstr>
      <vt:lpstr>Preprocessing</vt:lpstr>
      <vt:lpstr>Preprocessing</vt:lpstr>
      <vt:lpstr>Preprocessing</vt:lpstr>
      <vt:lpstr>Preprocessing</vt:lpstr>
      <vt:lpstr>In Summary</vt:lpstr>
      <vt:lpstr>Thanks!</vt:lpstr>
    </vt:vector>
  </TitlesOfParts>
  <Company>Carnegie Mellon University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PreCog</dc:title>
  <dc:creator>P K</dc:creator>
  <cp:lastModifiedBy>Ponnurangam Kumaraguru</cp:lastModifiedBy>
  <cp:revision>1826</cp:revision>
  <cp:lastPrinted>2022-11-04T09:17:17Z</cp:lastPrinted>
  <dcterms:created xsi:type="dcterms:W3CDTF">2015-01-21T16:30:43Z</dcterms:created>
  <dcterms:modified xsi:type="dcterms:W3CDTF">2023-02-04T20:36:11Z</dcterms:modified>
</cp:coreProperties>
</file>